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2" r:id="rId2"/>
  </p:sldMasterIdLst>
  <p:notesMasterIdLst>
    <p:notesMasterId r:id="rId14"/>
  </p:notesMasterIdLst>
  <p:sldIdLst>
    <p:sldId id="256" r:id="rId3"/>
    <p:sldId id="262" r:id="rId4"/>
    <p:sldId id="267" r:id="rId5"/>
    <p:sldId id="266" r:id="rId6"/>
    <p:sldId id="265" r:id="rId7"/>
    <p:sldId id="264" r:id="rId8"/>
    <p:sldId id="272" r:id="rId9"/>
    <p:sldId id="268" r:id="rId10"/>
    <p:sldId id="274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62"/>
            <p14:sldId id="267"/>
            <p14:sldId id="266"/>
            <p14:sldId id="265"/>
            <p14:sldId id="264"/>
            <p14:sldId id="272"/>
            <p14:sldId id="268"/>
            <p14:sldId id="274"/>
            <p14:sldId id="273"/>
            <p14:sldId id="271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Population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Sheet1!$C$2:$C$16</c:f>
              <c:numCache>
                <c:formatCode>General</c:formatCode>
                <c:ptCount val="15"/>
                <c:pt idx="0">
                  <c:v>1959</c:v>
                </c:pt>
                <c:pt idx="1">
                  <c:v>1960</c:v>
                </c:pt>
                <c:pt idx="2">
                  <c:v>1961</c:v>
                </c:pt>
                <c:pt idx="3">
                  <c:v>1962</c:v>
                </c:pt>
                <c:pt idx="4">
                  <c:v>1963</c:v>
                </c:pt>
                <c:pt idx="5">
                  <c:v>1964</c:v>
                </c:pt>
                <c:pt idx="6">
                  <c:v>1965</c:v>
                </c:pt>
                <c:pt idx="7">
                  <c:v>1966</c:v>
                </c:pt>
                <c:pt idx="8">
                  <c:v>1967</c:v>
                </c:pt>
                <c:pt idx="9">
                  <c:v>1985</c:v>
                </c:pt>
                <c:pt idx="10">
                  <c:v>1990</c:v>
                </c:pt>
                <c:pt idx="11">
                  <c:v>1991</c:v>
                </c:pt>
                <c:pt idx="12">
                  <c:v>1995</c:v>
                </c:pt>
                <c:pt idx="13">
                  <c:v>1996</c:v>
                </c:pt>
                <c:pt idx="14">
                  <c:v>2009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10</c:v>
                </c:pt>
                <c:pt idx="1">
                  <c:v>11</c:v>
                </c:pt>
                <c:pt idx="2">
                  <c:v>15</c:v>
                </c:pt>
                <c:pt idx="3">
                  <c:v>16</c:v>
                </c:pt>
                <c:pt idx="4">
                  <c:v>14</c:v>
                </c:pt>
                <c:pt idx="5">
                  <c:v>13</c:v>
                </c:pt>
                <c:pt idx="6">
                  <c:v>13</c:v>
                </c:pt>
                <c:pt idx="7">
                  <c:v>12</c:v>
                </c:pt>
                <c:pt idx="8">
                  <c:v>10</c:v>
                </c:pt>
                <c:pt idx="9">
                  <c:v>12</c:v>
                </c:pt>
                <c:pt idx="10">
                  <c:v>30</c:v>
                </c:pt>
                <c:pt idx="11">
                  <c:v>15</c:v>
                </c:pt>
                <c:pt idx="12">
                  <c:v>26</c:v>
                </c:pt>
                <c:pt idx="13">
                  <c:v>11</c:v>
                </c:pt>
                <c:pt idx="14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6678280"/>
        <c:axId val="386682200"/>
      </c:barChart>
      <c:catAx>
        <c:axId val="3866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82200"/>
        <c:crosses val="autoZero"/>
        <c:auto val="1"/>
        <c:lblAlgn val="ctr"/>
        <c:lblOffset val="100"/>
        <c:noMultiLvlLbl val="0"/>
      </c:catAx>
      <c:valAx>
        <c:axId val="38668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67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Canada</c:v>
                </c:pt>
                <c:pt idx="1">
                  <c:v>East Coast</c:v>
                </c:pt>
                <c:pt idx="2">
                  <c:v>GA</c:v>
                </c:pt>
                <c:pt idx="3">
                  <c:v>Greater Chicago Area</c:v>
                </c:pt>
                <c:pt idx="4">
                  <c:v>Texas</c:v>
                </c:pt>
                <c:pt idx="5">
                  <c:v>West Coast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147</c:v>
                </c:pt>
                <c:pt idx="2">
                  <c:v>13</c:v>
                </c:pt>
                <c:pt idx="3">
                  <c:v>25</c:v>
                </c:pt>
                <c:pt idx="4">
                  <c:v>28</c:v>
                </c:pt>
                <c:pt idx="5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4.5140711577719437E-3"/>
          <c:w val="0.99722222222222223"/>
          <c:h val="0.86037802566345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Population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Sheet1!$E$2:$E$8</c:f>
              <c:strCache>
                <c:ptCount val="7"/>
                <c:pt idx="0">
                  <c:v>EE + E&amp;C</c:v>
                </c:pt>
                <c:pt idx="1">
                  <c:v>CE</c:v>
                </c:pt>
                <c:pt idx="2">
                  <c:v>Che</c:v>
                </c:pt>
                <c:pt idx="3">
                  <c:v>CS</c:v>
                </c:pt>
                <c:pt idx="4">
                  <c:v>ME + IE + Prod</c:v>
                </c:pt>
                <c:pt idx="5">
                  <c:v>MET</c:v>
                </c:pt>
                <c:pt idx="6">
                  <c:v>Min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119</c:v>
                </c:pt>
                <c:pt idx="1">
                  <c:v>25</c:v>
                </c:pt>
                <c:pt idx="2">
                  <c:v>24</c:v>
                </c:pt>
                <c:pt idx="3">
                  <c:v>9</c:v>
                </c:pt>
                <c:pt idx="4">
                  <c:v>100</c:v>
                </c:pt>
                <c:pt idx="5">
                  <c:v>49</c:v>
                </c:pt>
                <c:pt idx="6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28827352"/>
        <c:axId val="628815984"/>
      </c:barChart>
      <c:catAx>
        <c:axId val="62882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815984"/>
        <c:crosses val="autoZero"/>
        <c:auto val="1"/>
        <c:lblAlgn val="ctr"/>
        <c:lblOffset val="100"/>
        <c:noMultiLvlLbl val="0"/>
      </c:catAx>
      <c:valAx>
        <c:axId val="628815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82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905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6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2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837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1201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369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776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033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862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291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EEBAAA-29B5-4AF5-BC5F-7E580C29002D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>North America </a:t>
            </a:r>
            <a:r>
              <a:rPr lang="en-US" sz="3100" dirty="0" smtClean="0"/>
              <a:t>Chapter of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BIT </a:t>
            </a:r>
            <a:r>
              <a:rPr lang="en-US" dirty="0" err="1" smtClean="0"/>
              <a:t>Sindri</a:t>
            </a:r>
            <a:r>
              <a:rPr lang="en-US" dirty="0" smtClean="0"/>
              <a:t> Alumni Association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presents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2305" y="6103172"/>
            <a:ext cx="6705599" cy="659126"/>
          </a:xfrm>
        </p:spPr>
        <p:txBody>
          <a:bodyPr>
            <a:normAutofit/>
          </a:bodyPr>
          <a:lstStyle/>
          <a:p>
            <a:r>
              <a:rPr lang="en-US" sz="1900" dirty="0" smtClean="0"/>
              <a:t> </a:t>
            </a:r>
            <a:r>
              <a:rPr lang="en-US" sz="3200" b="1" dirty="0"/>
              <a:t>Dr. YOGENDRA  Singh CHADDA</a:t>
            </a:r>
            <a:endParaRPr lang="en-US" sz="1900" dirty="0" smtClean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78807" y="5275889"/>
            <a:ext cx="8686800" cy="659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rgbClr val="D2472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Accomplishments of BITSAA NA from President’s desk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941889"/>
            <a:ext cx="1600200" cy="18002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6"/>
    </mc:Choice>
    <mc:Fallback>
      <p:transition spd="slow" advTm="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18374"/>
            <a:ext cx="10018713" cy="794084"/>
          </a:xfrm>
        </p:spPr>
        <p:txBody>
          <a:bodyPr/>
          <a:lstStyle/>
          <a:p>
            <a:r>
              <a:rPr lang="en-US" b="1" dirty="0"/>
              <a:t>BYE – </a:t>
            </a:r>
            <a:r>
              <a:rPr lang="en-US" b="1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79884"/>
            <a:ext cx="10515600" cy="52217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Section </a:t>
            </a:r>
            <a:r>
              <a:rPr lang="en-US" sz="2000" b="1" dirty="0"/>
              <a:t>1.                    Membership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Section 2.                    Board of Directors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Section 3                     Officers: President, More Vice-Presidents, Secretary, Treasurer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Section  4.                   Committees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Section  5.                   Miscellaneous Provisions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Scetion</a:t>
            </a:r>
            <a:r>
              <a:rPr lang="en-US" sz="2000" b="1" dirty="0"/>
              <a:t>  6.                   Amendment of Bye-Laws</a:t>
            </a:r>
            <a:endParaRPr lang="en-US" sz="2000" dirty="0"/>
          </a:p>
          <a:p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22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2"/>
    </mc:Choice>
    <mc:Fallback>
      <p:transition spd="slow" advTm="7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69" y="3328987"/>
            <a:ext cx="1600200" cy="180022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1467"/>
      </p:ext>
    </p:extLst>
  </p:cSld>
  <p:clrMapOvr>
    <a:masterClrMapping/>
  </p:clrMapOvr>
  <p:transition spd="med" advTm="50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57766"/>
            <a:ext cx="10018713" cy="1752599"/>
          </a:xfrm>
        </p:spPr>
        <p:txBody>
          <a:bodyPr/>
          <a:lstStyle/>
          <a:p>
            <a:r>
              <a:rPr lang="en-US" b="1" dirty="0" smtClean="0"/>
              <a:t>SCHOLARSHIPS  : BITSAA, NA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73" y="1729203"/>
            <a:ext cx="10250510" cy="4447761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Perpetual  Merit Scholarship offered in all  10 branches </a:t>
            </a:r>
            <a:r>
              <a:rPr lang="en-US" sz="2400" b="1" dirty="0"/>
              <a:t>20 </a:t>
            </a:r>
            <a:r>
              <a:rPr lang="en-US" sz="2400" b="1" dirty="0" smtClean="0"/>
              <a:t>Boys </a:t>
            </a:r>
            <a:r>
              <a:rPr lang="en-US" sz="2400" b="1" dirty="0"/>
              <a:t>+ 3 </a:t>
            </a:r>
            <a:r>
              <a:rPr lang="en-US" sz="2400" b="1" dirty="0" smtClean="0"/>
              <a:t>Girls 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400" b="1" dirty="0" smtClean="0"/>
              <a:t>Funded by the interest of </a:t>
            </a:r>
            <a:r>
              <a:rPr lang="en-US" sz="2400" b="1" dirty="0" err="1" smtClean="0"/>
              <a:t>Rs</a:t>
            </a:r>
            <a:r>
              <a:rPr lang="en-US" sz="2400" b="1" dirty="0" smtClean="0"/>
              <a:t>. 13,49,243 deposited in mother chapter A/C at SBI, SINDRI</a:t>
            </a:r>
          </a:p>
          <a:p>
            <a:endParaRPr lang="en-US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 smtClean="0"/>
              <a:t> </a:t>
            </a: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</a:t>
            </a:r>
            <a:r>
              <a:rPr lang="en-US" sz="2400" b="1" dirty="0" smtClean="0"/>
              <a:t>Topper - </a:t>
            </a:r>
            <a:r>
              <a:rPr lang="en-US" sz="2400" b="1" dirty="0" err="1" smtClean="0"/>
              <a:t>Rs</a:t>
            </a:r>
            <a:r>
              <a:rPr lang="en-US" sz="2400" b="1" dirty="0" smtClean="0"/>
              <a:t>. 4000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Topper - </a:t>
            </a:r>
            <a:r>
              <a:rPr lang="en-US" sz="2400" b="1" dirty="0" err="1" smtClean="0"/>
              <a:t>Rs</a:t>
            </a:r>
            <a:r>
              <a:rPr lang="en-US" sz="2400" b="1" dirty="0" smtClean="0"/>
              <a:t>. 3000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978"/>
    </mc:Choice>
    <mc:Fallback>
      <p:transition advTm="7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74" y="-23396"/>
            <a:ext cx="10018713" cy="1607497"/>
          </a:xfrm>
        </p:spPr>
        <p:txBody>
          <a:bodyPr/>
          <a:lstStyle/>
          <a:p>
            <a:r>
              <a:rPr lang="en-US" b="1" dirty="0"/>
              <a:t>SPECIAL SCHOLARSHIPS  offered by INDIVIDUAL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73" y="1729203"/>
            <a:ext cx="10250510" cy="444776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smtClean="0"/>
              <a:t>Late </a:t>
            </a:r>
            <a:r>
              <a:rPr lang="en-US" sz="2000" b="1" dirty="0"/>
              <a:t>Prof . TP Scholarship:            </a:t>
            </a:r>
            <a:r>
              <a:rPr lang="en-US" sz="2000" b="1" dirty="0" smtClean="0"/>
              <a:t>	Rs.7,500-  </a:t>
            </a:r>
            <a:r>
              <a:rPr lang="en-US" sz="2000" b="1" dirty="0"/>
              <a:t>All Rounder of  </a:t>
            </a:r>
            <a:r>
              <a:rPr lang="en-US" sz="2000" b="1" dirty="0" smtClean="0"/>
              <a:t>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.Yr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smtClean="0"/>
              <a:t>Late </a:t>
            </a:r>
            <a:r>
              <a:rPr lang="en-US" sz="2000" b="1" dirty="0"/>
              <a:t>Prof. NK Sinha Scholarship  </a:t>
            </a:r>
            <a:r>
              <a:rPr lang="en-US" sz="2000" b="1" dirty="0" smtClean="0"/>
              <a:t>	Rs.7,500-  </a:t>
            </a:r>
            <a:r>
              <a:rPr lang="en-US" sz="2000" b="1" dirty="0"/>
              <a:t>Top Entering Student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err="1" smtClean="0"/>
              <a:t>Bal</a:t>
            </a:r>
            <a:r>
              <a:rPr lang="en-US" sz="2000" b="1" dirty="0" smtClean="0"/>
              <a:t> </a:t>
            </a:r>
            <a:r>
              <a:rPr lang="en-US" sz="2000" b="1" dirty="0"/>
              <a:t>Trivedi Scholarship                  </a:t>
            </a:r>
            <a:r>
              <a:rPr lang="en-US" sz="2000" b="1" dirty="0" smtClean="0"/>
              <a:t>	Rs.5,000-  </a:t>
            </a:r>
            <a:r>
              <a:rPr lang="en-US" sz="2000" b="1" dirty="0"/>
              <a:t>One in each branch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err="1" smtClean="0"/>
              <a:t>Urmilla</a:t>
            </a:r>
            <a:r>
              <a:rPr lang="en-US" sz="2000" b="1" dirty="0" smtClean="0"/>
              <a:t> </a:t>
            </a:r>
            <a:r>
              <a:rPr lang="en-US" sz="2000" b="1" dirty="0" err="1"/>
              <a:t>Bal</a:t>
            </a:r>
            <a:r>
              <a:rPr lang="en-US" sz="2000" b="1" dirty="0"/>
              <a:t> Trivedi Scholarship   </a:t>
            </a:r>
            <a:r>
              <a:rPr lang="en-US" sz="2000" b="1" dirty="0" smtClean="0"/>
              <a:t>	Rs.5,000-   </a:t>
            </a:r>
            <a:r>
              <a:rPr lang="en-US" sz="2000" b="1" dirty="0"/>
              <a:t>Girl, any branch, financially handicapped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smtClean="0"/>
              <a:t>Kamal </a:t>
            </a:r>
            <a:r>
              <a:rPr lang="en-US" sz="2000" b="1" dirty="0" err="1"/>
              <a:t>Karna</a:t>
            </a:r>
            <a:r>
              <a:rPr lang="en-US" sz="2000" b="1" dirty="0"/>
              <a:t> Scholarship              </a:t>
            </a:r>
            <a:r>
              <a:rPr lang="en-US" sz="2000" b="1" dirty="0" smtClean="0"/>
              <a:t>	Rs.5,000-  </a:t>
            </a:r>
            <a:r>
              <a:rPr lang="en-US" sz="2000" b="1" dirty="0"/>
              <a:t>Any Branch financially handicapped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smtClean="0"/>
              <a:t>Ravi/Bharat </a:t>
            </a:r>
            <a:r>
              <a:rPr lang="en-US" sz="2000" b="1" dirty="0" err="1"/>
              <a:t>Sahay</a:t>
            </a:r>
            <a:r>
              <a:rPr lang="en-US" sz="2000" b="1" dirty="0"/>
              <a:t> in mother’s Memory:  Girl Student in EE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 err="1" smtClean="0"/>
              <a:t>Jaswant-Dalip</a:t>
            </a:r>
            <a:r>
              <a:rPr lang="en-US" sz="2000" b="1" dirty="0" smtClean="0"/>
              <a:t> </a:t>
            </a:r>
            <a:r>
              <a:rPr lang="en-US" sz="2000" b="1" dirty="0" err="1"/>
              <a:t>Chadda</a:t>
            </a:r>
            <a:r>
              <a:rPr lang="en-US" sz="2000" b="1" dirty="0"/>
              <a:t> Memorial Scholarship – CHADDA Brothers- 2 for boys &amp; 1 Girl: Merit/Means Scholarship  of Rs.10,000 each year each student, 2</a:t>
            </a:r>
            <a:r>
              <a:rPr lang="en-US" sz="2000" b="1" baseline="30000" dirty="0"/>
              <a:t>nd</a:t>
            </a:r>
            <a:r>
              <a:rPr lang="en-US" sz="2000" b="1" dirty="0"/>
              <a:t> to 4</a:t>
            </a:r>
            <a:r>
              <a:rPr lang="en-US" sz="2000" b="1" baseline="30000" dirty="0"/>
              <a:t>th</a:t>
            </a:r>
            <a:r>
              <a:rPr lang="en-US" sz="2000" b="1" dirty="0"/>
              <a:t> </a:t>
            </a:r>
            <a:r>
              <a:rPr lang="en-US" sz="2000" b="1" dirty="0" err="1"/>
              <a:t>yr</a:t>
            </a:r>
            <a:r>
              <a:rPr lang="en-US" sz="2000" b="1" dirty="0"/>
              <a:t> Mechanical/Production.</a:t>
            </a:r>
            <a:endParaRPr lang="en-US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133"/>
    </mc:Choice>
    <mc:Fallback>
      <p:transition advTm="1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86930"/>
            <a:ext cx="10018713" cy="1752599"/>
          </a:xfrm>
        </p:spPr>
        <p:txBody>
          <a:bodyPr/>
          <a:lstStyle/>
          <a:p>
            <a:r>
              <a:rPr lang="en-US" b="1" dirty="0"/>
              <a:t>TRUCK  BOOK 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73" y="1729203"/>
            <a:ext cx="10250510" cy="44477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Donation of a whole truck loaded with books ( Truck not included</a:t>
            </a:r>
            <a:r>
              <a:rPr lang="en-US" sz="2000" b="1" dirty="0" smtClean="0"/>
              <a:t>) for </a:t>
            </a:r>
            <a:r>
              <a:rPr lang="en-US" sz="2000" b="1" dirty="0"/>
              <a:t>Establishment of Departmental Library</a:t>
            </a:r>
            <a:endParaRPr lang="en-US" sz="2000" dirty="0"/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 Mechanical Engineering </a:t>
            </a:r>
            <a:r>
              <a:rPr lang="en-US" sz="2000" b="1" dirty="0" err="1" smtClean="0"/>
              <a:t>Dept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Jaswant-Dalip</a:t>
            </a:r>
            <a:r>
              <a:rPr lang="en-US" sz="2000" b="1" dirty="0" smtClean="0"/>
              <a:t> </a:t>
            </a:r>
            <a:r>
              <a:rPr lang="en-US" sz="2000" b="1" dirty="0" err="1"/>
              <a:t>Chadda</a:t>
            </a:r>
            <a:r>
              <a:rPr lang="en-US" sz="2000" b="1" dirty="0"/>
              <a:t> </a:t>
            </a:r>
            <a:r>
              <a:rPr lang="en-US" sz="2000" b="1" dirty="0" smtClean="0"/>
              <a:t>Library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 smtClean="0"/>
              <a:t>DR</a:t>
            </a:r>
            <a:r>
              <a:rPr lang="en-US" sz="1600" b="1" dirty="0"/>
              <a:t>. CHADDA’s </a:t>
            </a:r>
            <a:r>
              <a:rPr lang="en-US" sz="1600" b="1" dirty="0" smtClean="0"/>
              <a:t>Contribution: In </a:t>
            </a:r>
            <a:r>
              <a:rPr lang="en-US" sz="1600" b="1" dirty="0"/>
              <a:t>memory of his parents, he has donated complete collection of 250 books and journal during his 43 years of teaching &amp; research career</a:t>
            </a:r>
            <a:endParaRPr lang="en-US" sz="1600" dirty="0"/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Metallurgical  </a:t>
            </a:r>
            <a:r>
              <a:rPr lang="en-US" sz="2000" b="1" dirty="0" err="1"/>
              <a:t>Dept</a:t>
            </a:r>
            <a:r>
              <a:rPr lang="en-US" sz="2000" b="1" dirty="0"/>
              <a:t>: </a:t>
            </a:r>
            <a:r>
              <a:rPr lang="en-US" sz="2000" b="1" dirty="0" err="1"/>
              <a:t>Purnendu</a:t>
            </a:r>
            <a:r>
              <a:rPr lang="en-US" sz="2000" b="1" dirty="0"/>
              <a:t> Das Gupta Library</a:t>
            </a:r>
            <a:endParaRPr lang="en-US" sz="20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/>
              <a:t>Mrs. Sandra Gupta ,w/o Late </a:t>
            </a:r>
            <a:r>
              <a:rPr lang="en-US" sz="1600" b="1" dirty="0" err="1"/>
              <a:t>Purnendu</a:t>
            </a:r>
            <a:r>
              <a:rPr lang="en-US" sz="1600" b="1" dirty="0"/>
              <a:t> </a:t>
            </a:r>
            <a:r>
              <a:rPr lang="en-US" sz="1600" b="1" dirty="0" err="1"/>
              <a:t>D.Gupta</a:t>
            </a:r>
            <a:r>
              <a:rPr lang="en-US" sz="1600" b="1" dirty="0"/>
              <a:t> donated $ 8,378 to establish this library in his </a:t>
            </a:r>
            <a:r>
              <a:rPr lang="en-US" sz="1600" b="1" dirty="0" smtClean="0"/>
              <a:t>memory</a:t>
            </a:r>
            <a:endParaRPr lang="en-US" sz="1400" dirty="0"/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Computer </a:t>
            </a:r>
            <a:r>
              <a:rPr lang="en-US" sz="2000" b="1" dirty="0"/>
              <a:t>Application Laboratory in Metallurgy Department</a:t>
            </a:r>
            <a:endParaRPr lang="en-US" sz="20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600" b="1" dirty="0"/>
              <a:t>Total Credit goes to Dr. </a:t>
            </a:r>
            <a:r>
              <a:rPr lang="en-US" sz="1600" b="1" dirty="0" err="1"/>
              <a:t>Uday</a:t>
            </a:r>
            <a:r>
              <a:rPr lang="en-US" sz="1600" b="1" dirty="0"/>
              <a:t> Sinha for its major </a:t>
            </a:r>
            <a:r>
              <a:rPr lang="en-US" sz="1600" b="1" dirty="0" smtClean="0"/>
              <a:t>contribution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Main  </a:t>
            </a:r>
            <a:r>
              <a:rPr lang="en-US" sz="2000" b="1" dirty="0"/>
              <a:t>Library: 3 time contribution of funds/books by BITSAA Alumni</a:t>
            </a:r>
            <a:endParaRPr lang="en-US" sz="2000" dirty="0"/>
          </a:p>
          <a:p>
            <a:pPr lvl="1"/>
            <a:endParaRPr lang="en-US" sz="1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9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117"/>
    </mc:Choice>
    <mc:Fallback>
      <p:transition advTm="9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96" y="206062"/>
            <a:ext cx="10018713" cy="914400"/>
          </a:xfrm>
        </p:spPr>
        <p:txBody>
          <a:bodyPr/>
          <a:lstStyle/>
          <a:p>
            <a:r>
              <a:rPr lang="en-US" b="1" dirty="0"/>
              <a:t>ALUMNI  </a:t>
            </a:r>
            <a:r>
              <a:rPr lang="en-US" b="1" dirty="0" smtClean="0"/>
              <a:t>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73" y="1729203"/>
            <a:ext cx="10250510" cy="4447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In </a:t>
            </a:r>
            <a:r>
              <a:rPr lang="en-US" b="1" dirty="0"/>
              <a:t>1990, Dr. R. N. </a:t>
            </a:r>
            <a:r>
              <a:rPr lang="en-US" b="1" dirty="0" err="1"/>
              <a:t>Sahay</a:t>
            </a:r>
            <a:r>
              <a:rPr lang="en-US" b="1" dirty="0"/>
              <a:t>, Dr. </a:t>
            </a:r>
            <a:r>
              <a:rPr lang="en-US" b="1" dirty="0" err="1"/>
              <a:t>Chadda</a:t>
            </a:r>
            <a:r>
              <a:rPr lang="en-US" b="1" dirty="0"/>
              <a:t> and Prof. </a:t>
            </a:r>
            <a:r>
              <a:rPr lang="en-US" b="1" dirty="0" err="1"/>
              <a:t>Rameshwari</a:t>
            </a:r>
            <a:r>
              <a:rPr lang="en-US" b="1" dirty="0"/>
              <a:t> Prasad </a:t>
            </a:r>
            <a:r>
              <a:rPr lang="en-US" b="1" dirty="0" err="1" smtClean="0"/>
              <a:t>visioned</a:t>
            </a:r>
            <a:r>
              <a:rPr lang="en-US" b="1" dirty="0" smtClean="0"/>
              <a:t> the Alumni House </a:t>
            </a:r>
            <a:r>
              <a:rPr lang="en-US" b="1" dirty="0"/>
              <a:t>project .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80 </a:t>
            </a:r>
            <a:r>
              <a:rPr lang="en-US" b="1" dirty="0"/>
              <a:t>% Contribution was made </a:t>
            </a:r>
            <a:r>
              <a:rPr lang="en-US" b="1" dirty="0" smtClean="0"/>
              <a:t>by BITSAA </a:t>
            </a:r>
            <a:r>
              <a:rPr lang="en-US" b="1" dirty="0"/>
              <a:t>of NA.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Today, it </a:t>
            </a:r>
            <a:r>
              <a:rPr lang="en-US" b="1" dirty="0"/>
              <a:t>is a well furnished house </a:t>
            </a:r>
            <a:endParaRPr lang="en-US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/>
              <a:t>12 </a:t>
            </a:r>
            <a:r>
              <a:rPr lang="en-US" sz="1800" b="1" dirty="0"/>
              <a:t>rooms </a:t>
            </a:r>
            <a:r>
              <a:rPr lang="en-US" sz="1800" b="1" dirty="0" smtClean="0"/>
              <a:t>including </a:t>
            </a:r>
            <a:r>
              <a:rPr lang="en-US" sz="1800" b="1" dirty="0"/>
              <a:t>4 </a:t>
            </a:r>
            <a:r>
              <a:rPr lang="en-US" sz="1800" b="1" dirty="0" smtClean="0"/>
              <a:t>AC rooms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/>
              <a:t>well </a:t>
            </a:r>
            <a:r>
              <a:rPr lang="en-US" sz="1800" b="1" dirty="0"/>
              <a:t>equipped </a:t>
            </a:r>
            <a:r>
              <a:rPr lang="en-US" sz="1800" b="1" dirty="0" smtClean="0"/>
              <a:t>kitchen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/>
              <a:t>dinning room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/>
              <a:t>front </a:t>
            </a:r>
            <a:r>
              <a:rPr lang="en-US" sz="1800" b="1" dirty="0"/>
              <a:t>meeting </a:t>
            </a:r>
            <a:r>
              <a:rPr lang="en-US" sz="1800" b="1" dirty="0" smtClean="0"/>
              <a:t>Lounge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 smtClean="0"/>
              <a:t>Has its </a:t>
            </a:r>
            <a:r>
              <a:rPr lang="en-US" sz="1800" b="1" dirty="0"/>
              <a:t>own water </a:t>
            </a:r>
            <a:r>
              <a:rPr lang="en-US" sz="1800" b="1" dirty="0" smtClean="0"/>
              <a:t>supply</a:t>
            </a:r>
            <a:endParaRPr lang="en-US" sz="1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253"/>
    </mc:Choice>
    <mc:Fallback>
      <p:transition advTm="9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8" y="299433"/>
            <a:ext cx="10018713" cy="1043403"/>
          </a:xfrm>
        </p:spPr>
        <p:txBody>
          <a:bodyPr/>
          <a:lstStyle/>
          <a:p>
            <a:r>
              <a:rPr lang="en-US" b="1" dirty="0"/>
              <a:t>SPECIAL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73" y="1729203"/>
            <a:ext cx="10250510" cy="4447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KIDNEY  </a:t>
            </a:r>
            <a:r>
              <a:rPr lang="en-US" b="1" dirty="0"/>
              <a:t>TRANSPLANT of our young Alumni Sunny Singh (2004) at Sir Ganga Ram </a:t>
            </a:r>
            <a:r>
              <a:rPr lang="en-US" b="1" dirty="0" smtClean="0"/>
              <a:t>Hospital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Partial </a:t>
            </a:r>
            <a:r>
              <a:rPr lang="en-US" b="1" dirty="0"/>
              <a:t>support of </a:t>
            </a:r>
            <a:r>
              <a:rPr lang="en-US" b="1" dirty="0" err="1"/>
              <a:t>Rs</a:t>
            </a:r>
            <a:r>
              <a:rPr lang="en-US" b="1" dirty="0"/>
              <a:t>. 1,70,000  ( $3,732) was paid by </a:t>
            </a:r>
            <a:r>
              <a:rPr lang="en-US" b="1" dirty="0" smtClean="0"/>
              <a:t>Alumni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Special Thanks to </a:t>
            </a:r>
            <a:r>
              <a:rPr lang="en-US" b="1" dirty="0"/>
              <a:t>Dr. </a:t>
            </a:r>
            <a:r>
              <a:rPr lang="en-US" b="1" dirty="0" err="1"/>
              <a:t>Sadhna</a:t>
            </a:r>
            <a:r>
              <a:rPr lang="en-US" b="1" dirty="0"/>
              <a:t> </a:t>
            </a:r>
            <a:r>
              <a:rPr lang="en-US" b="1" dirty="0" smtClean="0"/>
              <a:t>Prasad, </a:t>
            </a:r>
            <a:r>
              <a:rPr lang="en-US" b="1" dirty="0"/>
              <a:t>daughter </a:t>
            </a:r>
            <a:r>
              <a:rPr lang="en-US" b="1" dirty="0" smtClean="0"/>
              <a:t>of Late </a:t>
            </a:r>
            <a:r>
              <a:rPr lang="en-US" b="1" dirty="0"/>
              <a:t>Dr. </a:t>
            </a:r>
            <a:r>
              <a:rPr lang="en-US" b="1" dirty="0" smtClean="0"/>
              <a:t>TP, who contributed </a:t>
            </a:r>
            <a:r>
              <a:rPr lang="en-US" b="1" dirty="0"/>
              <a:t>$3,000 in his </a:t>
            </a:r>
            <a:r>
              <a:rPr lang="en-US" b="1" dirty="0" smtClean="0"/>
              <a:t>memory, it </a:t>
            </a:r>
            <a:r>
              <a:rPr lang="en-US" b="1" dirty="0"/>
              <a:t>was not </a:t>
            </a:r>
            <a:r>
              <a:rPr lang="en-US" b="1" dirty="0" smtClean="0"/>
              <a:t>possible without her effort. </a:t>
            </a:r>
            <a:r>
              <a:rPr lang="en-US" b="1" dirty="0"/>
              <a:t>Thanks again SADHANA from </a:t>
            </a:r>
            <a:r>
              <a:rPr lang="en-US" b="1" dirty="0" smtClean="0"/>
              <a:t>CHADDA </a:t>
            </a:r>
            <a:r>
              <a:rPr lang="en-US" b="1" dirty="0" err="1" smtClean="0"/>
              <a:t>Chacha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25"/>
    </mc:Choice>
    <mc:Fallback>
      <p:transition advTm="1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38" y="299433"/>
            <a:ext cx="10018713" cy="1043403"/>
          </a:xfrm>
        </p:spPr>
        <p:txBody>
          <a:bodyPr>
            <a:normAutofit/>
          </a:bodyPr>
          <a:lstStyle/>
          <a:p>
            <a:r>
              <a:rPr lang="en-US" b="1" dirty="0" smtClean="0"/>
              <a:t>Population of BIT </a:t>
            </a:r>
            <a:r>
              <a:rPr lang="en-US" b="1" dirty="0" err="1" smtClean="0"/>
              <a:t>Sindri</a:t>
            </a:r>
            <a:r>
              <a:rPr lang="en-US" b="1" dirty="0" smtClean="0"/>
              <a:t> Alumni in 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44191"/>
              </p:ext>
            </p:extLst>
          </p:nvPr>
        </p:nvGraphicFramePr>
        <p:xfrm>
          <a:off x="915988" y="1728788"/>
          <a:ext cx="10250487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151"/>
    </mc:Choice>
    <mc:Fallback>
      <p:transition advTm="7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18374"/>
            <a:ext cx="10018713" cy="794084"/>
          </a:xfrm>
        </p:spPr>
        <p:txBody>
          <a:bodyPr/>
          <a:lstStyle/>
          <a:p>
            <a:r>
              <a:rPr lang="en-US" b="1" dirty="0"/>
              <a:t>Population of BIT </a:t>
            </a:r>
            <a:r>
              <a:rPr lang="en-US" b="1" dirty="0" err="1"/>
              <a:t>Sindri</a:t>
            </a:r>
            <a:r>
              <a:rPr lang="en-US" b="1" dirty="0"/>
              <a:t> Alumni in 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79884"/>
            <a:ext cx="10515600" cy="52217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q"/>
            </a:pPr>
            <a:endParaRPr lang="en-US" sz="2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2266"/>
              </p:ext>
            </p:extLst>
          </p:nvPr>
        </p:nvGraphicFramePr>
        <p:xfrm>
          <a:off x="1225842" y="1479884"/>
          <a:ext cx="10277182" cy="508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0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0"/>
    </mc:Choice>
    <mc:Fallback>
      <p:transition spd="slow" advTm="11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18374"/>
            <a:ext cx="10018713" cy="794084"/>
          </a:xfrm>
        </p:spPr>
        <p:txBody>
          <a:bodyPr/>
          <a:lstStyle/>
          <a:p>
            <a:r>
              <a:rPr lang="en-US" b="1" dirty="0"/>
              <a:t>Population of BIT </a:t>
            </a:r>
            <a:r>
              <a:rPr lang="en-US" b="1" dirty="0" err="1"/>
              <a:t>Sindri</a:t>
            </a:r>
            <a:r>
              <a:rPr lang="en-US" b="1" dirty="0"/>
              <a:t> Alumni in NA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769354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8"/>
    </mc:Choice>
    <mc:Fallback>
      <p:transition spd="slow" advTm="9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4849AD-65CA-4CDD-87B0-7F56EA6D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0</TotalTime>
  <Words>389</Words>
  <Application>Microsoft Office PowerPoint</Application>
  <PresentationFormat>Widescreen</PresentationFormat>
  <Paragraphs>54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Parallax</vt:lpstr>
      <vt:lpstr> North America Chapter of  BIT Sindri Alumni Association presents</vt:lpstr>
      <vt:lpstr>SCHOLARSHIPS  : BITSAA, NA Chapter</vt:lpstr>
      <vt:lpstr>SPECIAL SCHOLARSHIPS  offered by INDIVIDUAL ALUMNI</vt:lpstr>
      <vt:lpstr>TRUCK  BOOK  EVENT</vt:lpstr>
      <vt:lpstr>ALUMNI  HOUSE</vt:lpstr>
      <vt:lpstr>SPECIAL CONTRIBUTION</vt:lpstr>
      <vt:lpstr>Population of BIT Sindri Alumni in NA</vt:lpstr>
      <vt:lpstr>Population of BIT Sindri Alumni in NA</vt:lpstr>
      <vt:lpstr>Population of BIT Sindri Alumni in NA</vt:lpstr>
      <vt:lpstr>BYE – LAWS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2013-07-21T22:23:54Z</dcterms:created>
  <dcterms:modified xsi:type="dcterms:W3CDTF">2013-07-24T07:24:20Z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