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94" r:id="rId2"/>
  </p:sldMasterIdLst>
  <p:notesMasterIdLst>
    <p:notesMasterId r:id="rId9"/>
  </p:notesMasterIdLst>
  <p:sldIdLst>
    <p:sldId id="256" r:id="rId3"/>
    <p:sldId id="265" r:id="rId4"/>
    <p:sldId id="262" r:id="rId5"/>
    <p:sldId id="266" r:id="rId6"/>
    <p:sldId id="267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  <p14:sldId id="265"/>
          </p14:sldIdLst>
        </p14:section>
        <p14:section name="Design, Impress, Work Together" id="{B9B51309-D148-4332-87C2-07BE32FBCA3B}">
          <p14:sldIdLst>
            <p14:sldId id="262"/>
            <p14:sldId id="266"/>
            <p14:sldId id="267"/>
            <p14:sldId id="269"/>
          </p14:sldIdLst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80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1295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1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1269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17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6753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88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76923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0421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5127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7245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0193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6761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23592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2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2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6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  <p:sldLayoutId id="2147483907" r:id="rId13"/>
    <p:sldLayoutId id="2147483908" r:id="rId14"/>
    <p:sldLayoutId id="2147483909" r:id="rId15"/>
    <p:sldLayoutId id="21474839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/>
              <a:t>North America </a:t>
            </a:r>
            <a:r>
              <a:rPr lang="en-US" sz="3100" dirty="0" smtClean="0"/>
              <a:t>Chapter of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BIT </a:t>
            </a:r>
            <a:r>
              <a:rPr lang="en-US" dirty="0" err="1" smtClean="0"/>
              <a:t>Sindri</a:t>
            </a:r>
            <a:r>
              <a:rPr lang="en-US" dirty="0" smtClean="0"/>
              <a:t> Alumni Association</a:t>
            </a:r>
            <a:r>
              <a:rPr lang="en-US" dirty="0"/>
              <a:t/>
            </a:r>
            <a:br>
              <a:rPr lang="en-US" dirty="0"/>
            </a:br>
            <a:r>
              <a:rPr lang="en-US" sz="3100" dirty="0" smtClean="0"/>
              <a:t>presents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52305" y="6103172"/>
            <a:ext cx="6705599" cy="659126"/>
          </a:xfrm>
        </p:spPr>
        <p:txBody>
          <a:bodyPr>
            <a:normAutofit/>
          </a:bodyPr>
          <a:lstStyle/>
          <a:p>
            <a:pPr algn="r"/>
            <a:r>
              <a:rPr lang="en-US" sz="1900" dirty="0" smtClean="0"/>
              <a:t>Neil Pundit, President and Treasurer</a:t>
            </a:r>
          </a:p>
          <a:p>
            <a:pPr algn="r"/>
            <a:endParaRPr lang="en-US" dirty="0"/>
          </a:p>
          <a:p>
            <a:pPr algn="r"/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660007" y="5275889"/>
            <a:ext cx="6705599" cy="65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/>
              <a:t>Association Treasury Report for 2012-2013</a:t>
            </a:r>
          </a:p>
          <a:p>
            <a:pPr algn="r"/>
            <a:endParaRPr lang="en-US" dirty="0" smtClean="0"/>
          </a:p>
          <a:p>
            <a:pPr algn="r"/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22" y="1233723"/>
            <a:ext cx="160020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862" y="1729203"/>
            <a:ext cx="10250510" cy="4447761"/>
          </a:xfrm>
        </p:spPr>
        <p:txBody>
          <a:bodyPr>
            <a:normAutofit/>
          </a:bodyPr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8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/>
              <a:t>May 13, 2013 </a:t>
            </a:r>
            <a:r>
              <a:rPr lang="en-US" sz="1800" dirty="0" smtClean="0"/>
              <a:t>- Nonprofit </a:t>
            </a:r>
            <a:r>
              <a:rPr lang="en-US" sz="1800" dirty="0"/>
              <a:t>Business Checking Account opened with PNC Bank, in DE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/>
              <a:t>Signature Authority: </a:t>
            </a:r>
            <a:r>
              <a:rPr lang="en-US" sz="1800" dirty="0" err="1" smtClean="0"/>
              <a:t>Yogendra</a:t>
            </a:r>
            <a:r>
              <a:rPr lang="en-US" sz="1800" dirty="0" smtClean="0"/>
              <a:t> </a:t>
            </a:r>
            <a:r>
              <a:rPr lang="en-US" sz="1800" dirty="0" err="1" smtClean="0"/>
              <a:t>Chadda</a:t>
            </a:r>
            <a:r>
              <a:rPr lang="en-US" sz="1800" dirty="0"/>
              <a:t>, </a:t>
            </a:r>
            <a:r>
              <a:rPr lang="en-US" sz="1800" dirty="0" smtClean="0"/>
              <a:t>Neil Pundit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328795"/>
              </p:ext>
            </p:extLst>
          </p:nvPr>
        </p:nvGraphicFramePr>
        <p:xfrm>
          <a:off x="2032000" y="396514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023"/>
                <a:gridCol w="218797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Transfer from old account with Bank of America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$6,458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 MEMBERS contribution for LIFE MEMBER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$10,201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13 MEMBERS fee and additional contributions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$ 1,055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$17,714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161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53862" y="1729203"/>
            <a:ext cx="10250510" cy="4447761"/>
          </a:xfrm>
        </p:spPr>
        <p:txBody>
          <a:bodyPr>
            <a:normAutofit/>
          </a:bodyPr>
          <a:lstStyle/>
          <a:p>
            <a:pPr algn="ctr" fontAlgn="base">
              <a:lnSpc>
                <a:spcPct val="150000"/>
              </a:lnSpc>
            </a:pPr>
            <a:r>
              <a:rPr lang="en-US" sz="2400" dirty="0" smtClean="0"/>
              <a:t>2013 projected expenses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899085"/>
              </p:ext>
            </p:extLst>
          </p:nvPr>
        </p:nvGraphicFramePr>
        <p:xfrm>
          <a:off x="2032000" y="2638616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Legal &amp; IRS Fees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$1,906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Mailing cost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Searching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Promotional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$3,131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862" y="1729203"/>
            <a:ext cx="10250510" cy="4447761"/>
          </a:xfrm>
        </p:spPr>
        <p:txBody>
          <a:bodyPr>
            <a:normAutofit/>
          </a:bodyPr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8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 smtClean="0"/>
              <a:t>Schedule</a:t>
            </a:r>
            <a:r>
              <a:rPr lang="en-US" sz="1800" dirty="0"/>
              <a:t> </a:t>
            </a:r>
            <a:r>
              <a:rPr lang="en-US" sz="1800" dirty="0"/>
              <a:t>Budget for 2013 </a:t>
            </a:r>
            <a:r>
              <a:rPr lang="en-US" sz="1800" dirty="0" smtClean="0"/>
              <a:t>= </a:t>
            </a:r>
            <a:r>
              <a:rPr lang="en-US" sz="1800" dirty="0"/>
              <a:t>$</a:t>
            </a:r>
            <a:r>
              <a:rPr lang="en-US" sz="1800" dirty="0" smtClean="0"/>
              <a:t>8,000</a:t>
            </a:r>
            <a:endParaRPr lang="en-US" sz="18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 smtClean="0"/>
              <a:t>Expected 160 Member </a:t>
            </a:r>
            <a:r>
              <a:rPr lang="en-US" sz="1800" dirty="0"/>
              <a:t>Fee of $50 </a:t>
            </a:r>
            <a:r>
              <a:rPr lang="en-US" sz="1800" dirty="0" smtClean="0"/>
              <a:t>each</a:t>
            </a:r>
            <a:r>
              <a:rPr lang="en-US" sz="1800" dirty="0"/>
              <a:t>                             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623973"/>
              </p:ext>
            </p:extLst>
          </p:nvPr>
        </p:nvGraphicFramePr>
        <p:xfrm>
          <a:off x="2032000" y="3784840"/>
          <a:ext cx="8128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023"/>
                <a:gridCol w="2187977"/>
              </a:tblGrid>
              <a:tr h="2990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Opening Balance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$ 14,583</a:t>
                      </a:r>
                      <a:endParaRPr lang="en-US" dirty="0"/>
                    </a:p>
                  </a:txBody>
                  <a:tcPr/>
                </a:tc>
              </a:tr>
              <a:tr h="2990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Receivable  2 LIFE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MEMBER Pledges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$  1,200 </a:t>
                      </a:r>
                      <a:endParaRPr lang="en-US" dirty="0"/>
                    </a:p>
                  </a:txBody>
                  <a:tcPr/>
                </a:tc>
              </a:tr>
              <a:tr h="2990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Current Balance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$15, 683</a:t>
                      </a:r>
                      <a:endParaRPr lang="en-US" sz="1800" dirty="0" smtClean="0"/>
                    </a:p>
                  </a:txBody>
                  <a:tcPr/>
                </a:tc>
              </a:tr>
              <a:tr h="29909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358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BIGGER FINANCIAL </a:t>
            </a:r>
            <a:r>
              <a:rPr lang="en-US" dirty="0" smtClean="0"/>
              <a:t>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862" y="1729203"/>
            <a:ext cx="10250510" cy="4447761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 smtClean="0"/>
              <a:t>NO </a:t>
            </a:r>
            <a:r>
              <a:rPr lang="en-US" sz="1800" dirty="0"/>
              <a:t>ASSETS, NO BUILDING, NO LOANS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/>
              <a:t>ALL SCHOLARSHIPS ARE PERPETUALLY FUNDED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 smtClean="0"/>
              <a:t>ONLY </a:t>
            </a:r>
            <a:r>
              <a:rPr lang="en-US" sz="1800" dirty="0"/>
              <a:t>25 MEMBERS HAVE PAID </a:t>
            </a:r>
            <a:r>
              <a:rPr lang="en-US" sz="1800" dirty="0" err="1"/>
              <a:t>vs</a:t>
            </a:r>
            <a:r>
              <a:rPr lang="en-US" sz="1800" dirty="0"/>
              <a:t> 160 projected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 smtClean="0"/>
              <a:t>MUST </a:t>
            </a:r>
            <a:r>
              <a:rPr lang="en-US" sz="1800" dirty="0"/>
              <a:t>BUILD RESERVES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 smtClean="0"/>
              <a:t>ENV </a:t>
            </a:r>
            <a:r>
              <a:rPr lang="en-US" sz="1800" dirty="0"/>
              <a:t>ENGRG START WILL NEED CAPITAL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 smtClean="0"/>
              <a:t>ALL </a:t>
            </a:r>
            <a:r>
              <a:rPr lang="en-US" sz="1800" dirty="0"/>
              <a:t>PROJECTS MUST HAVE TARGETED </a:t>
            </a:r>
            <a:r>
              <a:rPr lang="en-US" sz="1800" dirty="0" smtClean="0"/>
              <a:t>CAMPAIGNS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65515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919" y="3201194"/>
            <a:ext cx="1600200" cy="1800225"/>
          </a:xfrm>
        </p:spPr>
      </p:pic>
    </p:spTree>
    <p:extLst>
      <p:ext uri="{BB962C8B-B14F-4D97-AF65-F5344CB8AC3E}">
        <p14:creationId xmlns:p14="http://schemas.microsoft.com/office/powerpoint/2010/main" val="120952762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A4849AD-65CA-4CDD-87B0-7F56EA6DF7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124</Words>
  <Application>Microsoft Office PowerPoint</Application>
  <PresentationFormat>Widescreen</PresentationFormat>
  <Paragraphs>49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Trebuchet MS</vt:lpstr>
      <vt:lpstr>Wingdings</vt:lpstr>
      <vt:lpstr>Wingdings 3</vt:lpstr>
      <vt:lpstr>Facet</vt:lpstr>
      <vt:lpstr> North America Chapter of  BIT Sindri Alumni Association presents</vt:lpstr>
      <vt:lpstr>Balance</vt:lpstr>
      <vt:lpstr>EXPENDITURES</vt:lpstr>
      <vt:lpstr>Budget</vt:lpstr>
      <vt:lpstr>BIGGER FINANCIAL PICTURE</vt:lpstr>
      <vt:lpstr>Q &amp; 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2013-07-21T22:23:54Z</dcterms:created>
  <dcterms:modified xsi:type="dcterms:W3CDTF">2013-07-22T04:48:36Z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