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48" r:id="rId2"/>
  </p:sldMasterIdLst>
  <p:notesMasterIdLst>
    <p:notesMasterId r:id="rId13"/>
  </p:notesMasterIdLst>
  <p:sldIdLst>
    <p:sldId id="256" r:id="rId3"/>
    <p:sldId id="262" r:id="rId4"/>
    <p:sldId id="267" r:id="rId5"/>
    <p:sldId id="266" r:id="rId6"/>
    <p:sldId id="265" r:id="rId7"/>
    <p:sldId id="264" r:id="rId8"/>
    <p:sldId id="268" r:id="rId9"/>
    <p:sldId id="269" r:id="rId10"/>
    <p:sldId id="270" r:id="rId11"/>
    <p:sldId id="271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Welcome" id="{E75E278A-FF0E-49A4-B170-79828D63BBAD}">
          <p14:sldIdLst>
            <p14:sldId id="256"/>
          </p14:sldIdLst>
        </p14:section>
        <p14:section name="Design, Impress, Work Together" id="{B9B51309-D148-4332-87C2-07BE32FBCA3B}">
          <p14:sldIdLst>
            <p14:sldId id="262"/>
            <p14:sldId id="267"/>
            <p14:sldId id="266"/>
            <p14:sldId id="265"/>
            <p14:sldId id="264"/>
            <p14:sldId id="268"/>
            <p14:sldId id="269"/>
            <p14:sldId id="270"/>
            <p14:sldId id="271"/>
          </p14:sldIdLst>
        </p14:section>
        <p14:section name="Learn More" id="{2CC34DB2-6590-42C0-AD4B-A04C6060184E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B4A6"/>
    <a:srgbClr val="734F29"/>
    <a:srgbClr val="D24726"/>
    <a:srgbClr val="DD462F"/>
    <a:srgbClr val="AEB785"/>
    <a:srgbClr val="EFD5A2"/>
    <a:srgbClr val="3B3026"/>
    <a:srgbClr val="ECE1CA"/>
    <a:srgbClr val="795531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280" autoAdjust="0"/>
  </p:normalViewPr>
  <p:slideViewPr>
    <p:cSldViewPr snapToGrid="0">
      <p:cViewPr>
        <p:scale>
          <a:sx n="70" d="100"/>
          <a:sy n="70" d="100"/>
        </p:scale>
        <p:origin x="738" y="1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13577B-6902-467D-A26C-08A0DD5E4E03}" type="datetimeFigureOut">
              <a:rPr lang="en-US" smtClean="0"/>
              <a:t>7/21/2013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61EA0F-A667-4B49-8422-0062BC55E2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910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1EA0F-A667-4B49-8422-0062BC55E24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7698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7/21/2013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2192000" cy="4866468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572309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7/21/2013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565575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7/21/2013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10095346" y="0"/>
            <a:ext cx="2096655" cy="685800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320403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7/21/2013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808107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7/21/2013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5656882" y="1709738"/>
            <a:ext cx="6535119" cy="357518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356505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7/21/2013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9462494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7/21/2013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7396002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7/21/2013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427755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7/21/2013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096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7/21/2013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232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rPr lang="en-US" smtClean="0"/>
              <a:t>7/21/2013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050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EEBAAA-29B5-4AF5-BC5F-7E580C29002D}" type="datetimeFigureOut">
              <a:rPr lang="en-US" smtClean="0"/>
              <a:t>7/21/2013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60EDB8-5305-433F-BE41-D7A86D811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724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51" r:id="rId3"/>
    <p:sldLayoutId id="2147483752" r:id="rId4"/>
    <p:sldLayoutId id="2147483753" r:id="rId5"/>
    <p:sldLayoutId id="2147483754" r:id="rId6"/>
    <p:sldLayoutId id="2147483755" r:id="rId7"/>
    <p:sldLayoutId id="2147483756" r:id="rId8"/>
    <p:sldLayoutId id="2147483757" r:id="rId9"/>
    <p:sldLayoutId id="2147483758" r:id="rId10"/>
    <p:sldLayoutId id="21474837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en-US" dirty="0" smtClean="0"/>
              <a:t/>
            </a:r>
            <a:br>
              <a:rPr lang="en-US" dirty="0" smtClean="0"/>
            </a:br>
            <a:r>
              <a:rPr lang="en-US" sz="3100" dirty="0"/>
              <a:t>North America </a:t>
            </a:r>
            <a:r>
              <a:rPr lang="en-US" sz="3100" dirty="0" smtClean="0"/>
              <a:t>Chapter of</a:t>
            </a:r>
            <a:r>
              <a:rPr lang="en-US" dirty="0" smtClean="0"/>
              <a:t> 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BIT </a:t>
            </a:r>
            <a:r>
              <a:rPr lang="en-US" dirty="0" err="1" smtClean="0"/>
              <a:t>Sindri</a:t>
            </a:r>
            <a:r>
              <a:rPr lang="en-US" dirty="0" smtClean="0"/>
              <a:t> Alumni Association</a:t>
            </a:r>
            <a:r>
              <a:rPr lang="en-US" dirty="0"/>
              <a:t/>
            </a:r>
            <a:br>
              <a:rPr lang="en-US" dirty="0"/>
            </a:br>
            <a:r>
              <a:rPr lang="en-US" sz="3100" dirty="0" smtClean="0"/>
              <a:t>presents</a:t>
            </a:r>
            <a:endParaRPr lang="en-US" sz="31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52305" y="6103172"/>
            <a:ext cx="6705599" cy="659126"/>
          </a:xfrm>
        </p:spPr>
        <p:txBody>
          <a:bodyPr>
            <a:normAutofit/>
          </a:bodyPr>
          <a:lstStyle/>
          <a:p>
            <a:pPr algn="r"/>
            <a:r>
              <a:rPr lang="en-US" sz="1900" dirty="0" smtClean="0"/>
              <a:t> </a:t>
            </a:r>
            <a:r>
              <a:rPr lang="en-US" sz="1900" dirty="0" err="1" smtClean="0"/>
              <a:t>Ranjit</a:t>
            </a:r>
            <a:r>
              <a:rPr lang="en-US" sz="1900" dirty="0" smtClean="0"/>
              <a:t> Sinha</a:t>
            </a:r>
          </a:p>
          <a:p>
            <a:pPr algn="r"/>
            <a:endParaRPr lang="en-US" sz="1900" dirty="0" smtClean="0"/>
          </a:p>
          <a:p>
            <a:pPr algn="r"/>
            <a:endParaRPr lang="en-US" dirty="0"/>
          </a:p>
          <a:p>
            <a:pPr algn="r"/>
            <a:endParaRPr lang="en-US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4660007" y="5275889"/>
            <a:ext cx="6705599" cy="65912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l" defTabSz="914400" rtl="0" eaLnBrk="1" latinLnBrk="0" hangingPunct="1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None/>
              <a:defRPr sz="2800" kern="1200">
                <a:solidFill>
                  <a:srgbClr val="D24726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dirty="0" smtClean="0"/>
              <a:t>Association </a:t>
            </a:r>
            <a:r>
              <a:rPr lang="en-US" dirty="0" err="1" smtClean="0"/>
              <a:t>ByLaws</a:t>
            </a:r>
            <a:r>
              <a:rPr lang="en-US" dirty="0" smtClean="0"/>
              <a:t> 2013</a:t>
            </a:r>
          </a:p>
          <a:p>
            <a:pPr algn="r"/>
            <a:endParaRPr lang="en-US" dirty="0" smtClean="0"/>
          </a:p>
          <a:p>
            <a:pPr algn="r"/>
            <a:endParaRPr lang="en-US" dirty="0"/>
          </a:p>
        </p:txBody>
      </p:sp>
      <p:pic>
        <p:nvPicPr>
          <p:cNvPr id="5" name="Content Placeholder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" y="941889"/>
            <a:ext cx="1600200" cy="1800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1807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 &amp; A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5900" y="3101181"/>
            <a:ext cx="1600200" cy="1800225"/>
          </a:xfrm>
        </p:spPr>
      </p:pic>
    </p:spTree>
    <p:extLst>
      <p:ext uri="{BB962C8B-B14F-4D97-AF65-F5344CB8AC3E}">
        <p14:creationId xmlns:p14="http://schemas.microsoft.com/office/powerpoint/2010/main" val="3880481467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Legal Status of the </a:t>
            </a:r>
            <a:r>
              <a:rPr lang="en-US" b="1" dirty="0" smtClean="0"/>
              <a:t>Association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5473" y="1729203"/>
            <a:ext cx="10250510" cy="4447761"/>
          </a:xfrm>
        </p:spPr>
        <p:txBody>
          <a:bodyPr>
            <a:normAutofit/>
          </a:bodyPr>
          <a:lstStyle/>
          <a:p>
            <a:pPr fontAlgn="base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en-US" sz="1800" dirty="0" smtClean="0"/>
              <a:t>Previous </a:t>
            </a:r>
            <a:r>
              <a:rPr lang="en-US" sz="1800" dirty="0"/>
              <a:t>tax-exempt status revoked in 2010 due to non-filing of documents with the IRS. </a:t>
            </a:r>
          </a:p>
          <a:p>
            <a:pPr fontAlgn="base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en-US" sz="1800" dirty="0"/>
              <a:t>Ad-Hoc Committee formed in the annual meeting of members in September 2012 to revive the association. </a:t>
            </a:r>
            <a:endParaRPr lang="en-US" sz="1800" dirty="0" smtClean="0"/>
          </a:p>
          <a:p>
            <a:pPr fontAlgn="base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en-US" sz="1800" dirty="0" smtClean="0"/>
              <a:t>Incorporated </a:t>
            </a:r>
            <a:r>
              <a:rPr lang="en-US" sz="1800" dirty="0"/>
              <a:t>in the State of Delaware, USA, on February 21, 2013 as a nonprofit organization. </a:t>
            </a:r>
            <a:endParaRPr lang="en-US" sz="1800" dirty="0" smtClean="0"/>
          </a:p>
          <a:p>
            <a:pPr fontAlgn="base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en-US" sz="1800" dirty="0" smtClean="0"/>
              <a:t>Recognition </a:t>
            </a:r>
            <a:r>
              <a:rPr lang="en-US" sz="1800" dirty="0"/>
              <a:t>of Exemption as a 501(c)(3) by IRS expected shortly. 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733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Alma </a:t>
            </a:r>
            <a:r>
              <a:rPr lang="en-US" b="1" dirty="0"/>
              <a:t>Mater, Alumni, Members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5473" y="1729203"/>
            <a:ext cx="10250510" cy="4447761"/>
          </a:xfrm>
        </p:spPr>
        <p:txBody>
          <a:bodyPr>
            <a:normAutofit/>
          </a:bodyPr>
          <a:lstStyle/>
          <a:p>
            <a:pPr fontAlgn="base">
              <a:lnSpc>
                <a:spcPct val="150000"/>
              </a:lnSpc>
              <a:buFont typeface="Wingdings" panose="05000000000000000000" pitchFamily="2" charset="2"/>
              <a:buChar char="v"/>
            </a:pPr>
            <a:endParaRPr lang="en-US" sz="1800" dirty="0" smtClean="0"/>
          </a:p>
          <a:p>
            <a:pPr fontAlgn="base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800" dirty="0" smtClean="0"/>
              <a:t>Alumni - set </a:t>
            </a:r>
            <a:r>
              <a:rPr lang="en-US" sz="1800" dirty="0"/>
              <a:t>of people </a:t>
            </a:r>
            <a:r>
              <a:rPr lang="en-US" sz="1800" dirty="0" smtClean="0"/>
              <a:t>earlier affiliated </a:t>
            </a:r>
            <a:r>
              <a:rPr lang="en-US" sz="1800" dirty="0"/>
              <a:t>with the Alma Mater </a:t>
            </a:r>
            <a:r>
              <a:rPr lang="en-US" sz="1800" dirty="0" smtClean="0"/>
              <a:t>(student</a:t>
            </a:r>
            <a:r>
              <a:rPr lang="en-US" sz="1800" dirty="0"/>
              <a:t>, staff, or </a:t>
            </a:r>
            <a:r>
              <a:rPr lang="en-US" sz="1800" dirty="0" smtClean="0"/>
              <a:t>faculty).</a:t>
            </a:r>
            <a:endParaRPr lang="en-US" sz="1800" dirty="0"/>
          </a:p>
          <a:p>
            <a:pPr fontAlgn="base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800" dirty="0" smtClean="0"/>
              <a:t>Members - </a:t>
            </a:r>
            <a:r>
              <a:rPr lang="en-US" sz="1800" dirty="0"/>
              <a:t>lawfully living in </a:t>
            </a:r>
            <a:r>
              <a:rPr lang="en-US" sz="1800" dirty="0" smtClean="0"/>
              <a:t>USA </a:t>
            </a:r>
            <a:r>
              <a:rPr lang="en-US" sz="1800" dirty="0"/>
              <a:t>and Canada </a:t>
            </a:r>
            <a:r>
              <a:rPr lang="en-US" sz="1800" dirty="0" smtClean="0"/>
              <a:t>(will have voting rights)</a:t>
            </a:r>
            <a:endParaRPr lang="en-US" sz="1800" dirty="0"/>
          </a:p>
          <a:p>
            <a:pPr fontAlgn="base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800" dirty="0"/>
              <a:t>Associate Member </a:t>
            </a:r>
            <a:r>
              <a:rPr lang="en-US" sz="1800" dirty="0" smtClean="0"/>
              <a:t>- friend </a:t>
            </a:r>
            <a:r>
              <a:rPr lang="en-US" sz="1800" dirty="0"/>
              <a:t>or family of a member, lawfully living in the USA or </a:t>
            </a:r>
            <a:r>
              <a:rPr lang="en-US" sz="1800" dirty="0" smtClean="0"/>
              <a:t>Canada (no </a:t>
            </a:r>
            <a:r>
              <a:rPr lang="en-US" sz="1800" dirty="0"/>
              <a:t>voting </a:t>
            </a:r>
            <a:r>
              <a:rPr lang="en-US" sz="1800" dirty="0" smtClean="0"/>
              <a:t>rights)</a:t>
            </a:r>
            <a:endParaRPr lang="en-US" sz="1800" dirty="0"/>
          </a:p>
          <a:p>
            <a:pPr fontAlgn="base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800" dirty="0" smtClean="0"/>
              <a:t>Association </a:t>
            </a:r>
            <a:r>
              <a:rPr lang="en-US" sz="1800" dirty="0"/>
              <a:t>may require a fee </a:t>
            </a:r>
            <a:r>
              <a:rPr lang="en-US" sz="1800" dirty="0" smtClean="0"/>
              <a:t>from </a:t>
            </a:r>
            <a:r>
              <a:rPr lang="en-US" sz="1800" dirty="0"/>
              <a:t>members for the necessary administrative expenses of the association.</a:t>
            </a:r>
          </a:p>
          <a:p>
            <a:pPr fontAlgn="base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1800" dirty="0"/>
              <a:t>Non-payment of such fee from a member shall not deprive the Member of the voting rights</a:t>
            </a:r>
            <a:r>
              <a:rPr lang="en-US" sz="1800" dirty="0" smtClean="0"/>
              <a:t>.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22253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Board of Directors (The Board)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5473" y="1729203"/>
            <a:ext cx="10250510" cy="4447761"/>
          </a:xfrm>
        </p:spPr>
        <p:txBody>
          <a:bodyPr>
            <a:normAutofit/>
          </a:bodyPr>
          <a:lstStyle/>
          <a:p>
            <a:pPr marL="285750" indent="-285750" fontAlgn="base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800" dirty="0"/>
              <a:t>Association </a:t>
            </a:r>
            <a:r>
              <a:rPr lang="en-US" sz="1800" dirty="0" smtClean="0"/>
              <a:t>affairs &amp; </a:t>
            </a:r>
            <a:r>
              <a:rPr lang="en-US" sz="1800" dirty="0"/>
              <a:t>property </a:t>
            </a:r>
            <a:r>
              <a:rPr lang="en-US" sz="1800" dirty="0" smtClean="0"/>
              <a:t>- managed </a:t>
            </a:r>
            <a:r>
              <a:rPr lang="en-US" sz="1800" dirty="0"/>
              <a:t>by the Board of Directors.</a:t>
            </a:r>
          </a:p>
          <a:p>
            <a:pPr marL="285750" indent="-285750" fontAlgn="base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800" dirty="0" smtClean="0"/>
              <a:t>at </a:t>
            </a:r>
            <a:r>
              <a:rPr lang="en-US" sz="1800" dirty="0"/>
              <a:t>least three Directors to </a:t>
            </a:r>
            <a:r>
              <a:rPr lang="en-US" sz="1800" dirty="0" smtClean="0"/>
              <a:t>be elected to hold </a:t>
            </a:r>
            <a:r>
              <a:rPr lang="en-US" sz="1800" dirty="0"/>
              <a:t>the office for a two year term.</a:t>
            </a:r>
          </a:p>
          <a:p>
            <a:pPr marL="285750" indent="-285750" fontAlgn="base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800" dirty="0"/>
              <a:t>President shall select one person for each position to be filled. </a:t>
            </a:r>
            <a:endParaRPr lang="en-US" sz="1800" dirty="0" smtClean="0"/>
          </a:p>
          <a:p>
            <a:pPr marL="285750" indent="-285750" fontAlgn="base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800" dirty="0" smtClean="0"/>
              <a:t>Slate </a:t>
            </a:r>
            <a:r>
              <a:rPr lang="en-US" sz="1800" dirty="0"/>
              <a:t>of Candidates presented to the Members in the Notice of Annual Meeting.</a:t>
            </a:r>
          </a:p>
          <a:p>
            <a:pPr marL="285750" indent="-285750" fontAlgn="base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800" dirty="0"/>
              <a:t>President shall open the floor for any further nominations.</a:t>
            </a:r>
          </a:p>
          <a:p>
            <a:pPr marL="285750" indent="-285750" fontAlgn="base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800" dirty="0"/>
              <a:t>Voting needed </a:t>
            </a:r>
            <a:r>
              <a:rPr lang="en-US" sz="1800" dirty="0" smtClean="0"/>
              <a:t>if </a:t>
            </a:r>
            <a:r>
              <a:rPr lang="en-US" sz="1800" dirty="0"/>
              <a:t>the number of candidates exceeds the positions.</a:t>
            </a:r>
          </a:p>
          <a:p>
            <a:pPr marL="285750" indent="-285750" fontAlgn="base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800" dirty="0"/>
              <a:t>Any vacancy may </a:t>
            </a:r>
            <a:r>
              <a:rPr lang="en-US" sz="1800" dirty="0" smtClean="0"/>
              <a:t>temporarily be filled </a:t>
            </a:r>
            <a:r>
              <a:rPr lang="en-US" sz="1800" dirty="0"/>
              <a:t>by election in the </a:t>
            </a:r>
            <a:r>
              <a:rPr lang="en-US" sz="1800" dirty="0" err="1"/>
              <a:t>BoD</a:t>
            </a:r>
            <a:r>
              <a:rPr lang="en-US" sz="1800" dirty="0" smtClean="0"/>
              <a:t>.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0937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Officers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5473" y="1729203"/>
            <a:ext cx="10250510" cy="4447761"/>
          </a:xfrm>
        </p:spPr>
        <p:txBody>
          <a:bodyPr>
            <a:normAutofit/>
          </a:bodyPr>
          <a:lstStyle/>
          <a:p>
            <a:pPr marL="285750" indent="-285750" fontAlgn="base">
              <a:buFont typeface="Wingdings" panose="05000000000000000000" pitchFamily="2" charset="2"/>
              <a:buChar char="v"/>
            </a:pPr>
            <a:r>
              <a:rPr lang="en-US" sz="1800" dirty="0"/>
              <a:t>Directors will serve as officers of the </a:t>
            </a:r>
            <a:r>
              <a:rPr lang="en-US" sz="1800" dirty="0" smtClean="0"/>
              <a:t>association</a:t>
            </a:r>
          </a:p>
          <a:p>
            <a:pPr lvl="1" fontAlgn="base">
              <a:lnSpc>
                <a:spcPct val="110000"/>
              </a:lnSpc>
              <a:buFont typeface="Wingdings" panose="05000000000000000000" pitchFamily="2" charset="2"/>
              <a:buChar char="ü"/>
            </a:pPr>
            <a:r>
              <a:rPr lang="en-US" dirty="0" smtClean="0"/>
              <a:t>President</a:t>
            </a:r>
          </a:p>
          <a:p>
            <a:pPr lvl="1" fontAlgn="base">
              <a:lnSpc>
                <a:spcPct val="110000"/>
              </a:lnSpc>
              <a:buFont typeface="Wingdings" panose="05000000000000000000" pitchFamily="2" charset="2"/>
              <a:buChar char="ü"/>
            </a:pPr>
            <a:r>
              <a:rPr lang="en-US" dirty="0" smtClean="0"/>
              <a:t>Vice Presidents</a:t>
            </a:r>
          </a:p>
          <a:p>
            <a:pPr lvl="1" fontAlgn="base">
              <a:lnSpc>
                <a:spcPct val="110000"/>
              </a:lnSpc>
              <a:buFont typeface="Wingdings" panose="05000000000000000000" pitchFamily="2" charset="2"/>
              <a:buChar char="ü"/>
            </a:pPr>
            <a:r>
              <a:rPr lang="en-US" dirty="0" smtClean="0"/>
              <a:t>Treasurer</a:t>
            </a:r>
          </a:p>
          <a:p>
            <a:pPr lvl="1" fontAlgn="base">
              <a:lnSpc>
                <a:spcPct val="110000"/>
              </a:lnSpc>
              <a:buFont typeface="Wingdings" panose="05000000000000000000" pitchFamily="2" charset="2"/>
              <a:buChar char="ü"/>
            </a:pPr>
            <a:r>
              <a:rPr lang="en-US" dirty="0" smtClean="0"/>
              <a:t>Secretary</a:t>
            </a:r>
          </a:p>
          <a:p>
            <a:pPr marL="285750" indent="-285750" fontAlgn="base">
              <a:buFont typeface="Wingdings" panose="05000000000000000000" pitchFamily="2" charset="2"/>
              <a:buChar char="v"/>
            </a:pPr>
            <a:r>
              <a:rPr lang="en-US" sz="1800" dirty="0" smtClean="0"/>
              <a:t>One </a:t>
            </a:r>
            <a:r>
              <a:rPr lang="en-US" sz="1800" dirty="0"/>
              <a:t>Director may hold two office </a:t>
            </a:r>
            <a:r>
              <a:rPr lang="en-US" sz="1800" dirty="0" smtClean="0"/>
              <a:t>positions</a:t>
            </a:r>
          </a:p>
          <a:p>
            <a:pPr marL="285750" indent="-285750" fontAlgn="base">
              <a:buFont typeface="Wingdings" panose="05000000000000000000" pitchFamily="2" charset="2"/>
              <a:buChar char="v"/>
            </a:pPr>
            <a:r>
              <a:rPr lang="en-US" sz="1800" dirty="0" smtClean="0"/>
              <a:t>Officers </a:t>
            </a:r>
            <a:r>
              <a:rPr lang="en-US" sz="1800" dirty="0"/>
              <a:t>shall be elected by the Board of </a:t>
            </a:r>
            <a:r>
              <a:rPr lang="en-US" sz="1800" dirty="0" smtClean="0"/>
              <a:t>Directors</a:t>
            </a:r>
            <a:r>
              <a:rPr lang="en-US" sz="1800" dirty="0"/>
              <a:t>  </a:t>
            </a:r>
          </a:p>
          <a:p>
            <a:pPr marL="285750" indent="-285750" fontAlgn="base">
              <a:buFont typeface="Wingdings" panose="05000000000000000000" pitchFamily="2" charset="2"/>
              <a:buChar char="v"/>
            </a:pPr>
            <a:r>
              <a:rPr lang="en-US" sz="1800" dirty="0"/>
              <a:t>Officers shall receive no compensation for their </a:t>
            </a:r>
            <a:r>
              <a:rPr lang="en-US" sz="1800" dirty="0" smtClean="0"/>
              <a:t>services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36462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Committees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5473" y="1729203"/>
            <a:ext cx="10250510" cy="4447761"/>
          </a:xfrm>
        </p:spPr>
        <p:txBody>
          <a:bodyPr>
            <a:normAutofit/>
          </a:bodyPr>
          <a:lstStyle/>
          <a:p>
            <a:pPr marL="285750" indent="-285750" fontAlgn="base">
              <a:buFont typeface="Wingdings" panose="05000000000000000000" pitchFamily="2" charset="2"/>
              <a:buChar char="§"/>
            </a:pPr>
            <a:endParaRPr lang="en-US" sz="1800" dirty="0" smtClean="0"/>
          </a:p>
          <a:p>
            <a:pPr marL="285750" indent="-285750" fontAlgn="base">
              <a:buFont typeface="Wingdings" panose="05000000000000000000" pitchFamily="2" charset="2"/>
              <a:buChar char="§"/>
            </a:pPr>
            <a:endParaRPr lang="en-US" sz="1800" dirty="0"/>
          </a:p>
          <a:p>
            <a:pPr marL="285750" indent="-285750" fontAlgn="base">
              <a:buFont typeface="Wingdings" panose="05000000000000000000" pitchFamily="2" charset="2"/>
              <a:buChar char="§"/>
            </a:pPr>
            <a:r>
              <a:rPr lang="en-US" sz="1800" dirty="0" smtClean="0"/>
              <a:t>Committees </a:t>
            </a:r>
            <a:r>
              <a:rPr lang="en-US" sz="1800" dirty="0"/>
              <a:t>may be formed to perform functions as determined by the Board.</a:t>
            </a:r>
          </a:p>
          <a:p>
            <a:pPr marL="285750" indent="-285750" fontAlgn="base">
              <a:buFont typeface="Wingdings" panose="05000000000000000000" pitchFamily="2" charset="2"/>
              <a:buChar char="§"/>
            </a:pPr>
            <a:r>
              <a:rPr lang="en-US" sz="1800" dirty="0" smtClean="0"/>
              <a:t>The Board will have authority to form an Advisory Board to include past directors, officers and members at large of the Association</a:t>
            </a:r>
          </a:p>
          <a:p>
            <a:pPr marL="800100" lvl="1" indent="-342900" fontAlgn="base">
              <a:buFont typeface="+mj-lt"/>
              <a:buAutoNum type="alphaLcPeriod"/>
            </a:pPr>
            <a:r>
              <a:rPr lang="en-US" dirty="0" smtClean="0"/>
              <a:t>advance the cause</a:t>
            </a:r>
          </a:p>
          <a:p>
            <a:pPr marL="800100" lvl="1" indent="-342900" fontAlgn="base">
              <a:buFont typeface="+mj-lt"/>
              <a:buAutoNum type="alphaLcPeriod"/>
            </a:pPr>
            <a:r>
              <a:rPr lang="en-US" dirty="0" smtClean="0"/>
              <a:t>image, and impact of the Association</a:t>
            </a:r>
          </a:p>
          <a:p>
            <a:pPr marL="800100" lvl="1" indent="-342900" fontAlgn="base">
              <a:buFont typeface="+mj-lt"/>
              <a:buAutoNum type="alphaLcPeriod"/>
            </a:pPr>
            <a:r>
              <a:rPr lang="en-US" dirty="0" smtClean="0"/>
              <a:t>long range planning. 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32402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Miscellaneous Provisions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1" y="1479884"/>
            <a:ext cx="10515600" cy="5221705"/>
          </a:xfrm>
        </p:spPr>
        <p:txBody>
          <a:bodyPr>
            <a:normAutofit/>
          </a:bodyPr>
          <a:lstStyle/>
          <a:p>
            <a:pPr marL="285750" indent="-285750" fontAlgn="base">
              <a:buFont typeface="Wingdings" panose="05000000000000000000" pitchFamily="2" charset="2"/>
              <a:buChar char="q"/>
            </a:pPr>
            <a:r>
              <a:rPr lang="en-US" sz="2400" dirty="0"/>
              <a:t>The Board may establish </a:t>
            </a:r>
            <a:r>
              <a:rPr lang="en-US" sz="2400" dirty="0" smtClean="0"/>
              <a:t>regional </a:t>
            </a:r>
            <a:r>
              <a:rPr lang="en-US" sz="2400" dirty="0"/>
              <a:t>offices of the Association </a:t>
            </a:r>
            <a:r>
              <a:rPr lang="en-US" sz="2400" dirty="0" smtClean="0"/>
              <a:t>in </a:t>
            </a:r>
            <a:r>
              <a:rPr lang="en-US" sz="2400" dirty="0"/>
              <a:t>USA and Canada. </a:t>
            </a:r>
            <a:endParaRPr lang="en-US" sz="2400" dirty="0" smtClean="0"/>
          </a:p>
          <a:p>
            <a:pPr marL="285750" indent="-285750" fontAlgn="base">
              <a:buFont typeface="Wingdings" panose="05000000000000000000" pitchFamily="2" charset="2"/>
              <a:buChar char="q"/>
            </a:pPr>
            <a:r>
              <a:rPr lang="en-US" sz="2400" dirty="0" smtClean="0"/>
              <a:t>Each offices </a:t>
            </a:r>
            <a:r>
              <a:rPr lang="en-US" sz="2400" dirty="0"/>
              <a:t>will be headed by a Regional Vice President , governed by the Bylaws of the </a:t>
            </a:r>
            <a:r>
              <a:rPr lang="en-US" sz="2400" dirty="0" smtClean="0"/>
              <a:t>Association.</a:t>
            </a:r>
            <a:endParaRPr lang="en-US" sz="2400" dirty="0"/>
          </a:p>
          <a:p>
            <a:pPr marL="285750" indent="-285750" fontAlgn="base">
              <a:buFont typeface="Wingdings" panose="05000000000000000000" pitchFamily="2" charset="2"/>
              <a:buChar char="q"/>
            </a:pPr>
            <a:r>
              <a:rPr lang="en-US" sz="2400" dirty="0"/>
              <a:t>The Board </a:t>
            </a:r>
            <a:r>
              <a:rPr lang="en-US" sz="2400" dirty="0" smtClean="0"/>
              <a:t>may:</a:t>
            </a:r>
            <a:endParaRPr lang="en-US" sz="2400" dirty="0"/>
          </a:p>
          <a:p>
            <a:pPr marL="971550" lvl="1" indent="-285750" fontAlgn="base"/>
            <a:r>
              <a:rPr lang="en-US" sz="2200" dirty="0"/>
              <a:t>Offer scholarships, aids, prizes, and awards to students and </a:t>
            </a:r>
            <a:r>
              <a:rPr lang="en-US" sz="2200" dirty="0" smtClean="0"/>
              <a:t>alumni</a:t>
            </a:r>
            <a:endParaRPr lang="en-US" sz="2200" dirty="0"/>
          </a:p>
          <a:p>
            <a:pPr marL="971550" lvl="1" indent="-285750" fontAlgn="base"/>
            <a:r>
              <a:rPr lang="en-US" sz="2200" dirty="0"/>
              <a:t>Sponsor events to benefit alumni, faculty, staff and </a:t>
            </a:r>
            <a:r>
              <a:rPr lang="en-US" sz="2200" dirty="0" smtClean="0"/>
              <a:t>students</a:t>
            </a:r>
            <a:endParaRPr lang="en-US" sz="2200" dirty="0"/>
          </a:p>
          <a:p>
            <a:pPr marL="971550" lvl="1" indent="-285750" fontAlgn="base"/>
            <a:r>
              <a:rPr lang="en-US" sz="2200" dirty="0"/>
              <a:t>Offer financial aid and enhance education and research at the Alma Mater to support areas of </a:t>
            </a:r>
            <a:r>
              <a:rPr lang="en-US" sz="2200" dirty="0" smtClean="0"/>
              <a:t>technology</a:t>
            </a:r>
            <a:endParaRPr lang="en-US" sz="2200" dirty="0"/>
          </a:p>
          <a:p>
            <a:pPr marL="971550" lvl="1" indent="-285750" fontAlgn="base"/>
            <a:r>
              <a:rPr lang="en-US" sz="2200" dirty="0"/>
              <a:t>Encourage technical exchanges between Alma Mater and educational and research institutions in the United States and </a:t>
            </a:r>
            <a:r>
              <a:rPr lang="en-US" sz="2200" dirty="0" smtClean="0"/>
              <a:t>Canada </a:t>
            </a:r>
            <a:endParaRPr lang="en-US" sz="2200" dirty="0"/>
          </a:p>
          <a:p>
            <a:pPr marL="971550" lvl="1" indent="-285750" fontAlgn="base"/>
            <a:r>
              <a:rPr lang="en-US" sz="2200" dirty="0"/>
              <a:t>Advise on specific training of the students for better placement in the job </a:t>
            </a:r>
            <a:r>
              <a:rPr lang="en-US" sz="2200" dirty="0" smtClean="0"/>
              <a:t>market</a:t>
            </a:r>
            <a:endParaRPr lang="en-US" sz="2200" dirty="0"/>
          </a:p>
          <a:p>
            <a:pPr marL="971550" lvl="1" indent="-285750" fontAlgn="base"/>
            <a:r>
              <a:rPr lang="en-US" sz="2200" dirty="0"/>
              <a:t>Member is DIRE UNMET NEED may request a grant up to US$3,000. to be approved by the </a:t>
            </a:r>
            <a:r>
              <a:rPr lang="en-US" sz="2200" dirty="0" err="1"/>
              <a:t>BoD</a:t>
            </a:r>
            <a:r>
              <a:rPr lang="en-US" sz="2200" dirty="0"/>
              <a:t>, and supervised by a </a:t>
            </a:r>
            <a:r>
              <a:rPr lang="en-US" sz="2200" dirty="0" smtClean="0"/>
              <a:t>Director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190407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Amendments of </a:t>
            </a:r>
            <a:r>
              <a:rPr lang="en-US" b="1" dirty="0" err="1"/>
              <a:t>ByLaws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1" y="2249905"/>
            <a:ext cx="10515600" cy="3609474"/>
          </a:xfrm>
        </p:spPr>
        <p:txBody>
          <a:bodyPr>
            <a:normAutofit/>
          </a:bodyPr>
          <a:lstStyle/>
          <a:p>
            <a:pPr marL="285750" indent="-285750" fontAlgn="base">
              <a:buFont typeface="Wingdings" panose="05000000000000000000" pitchFamily="2" charset="2"/>
              <a:buChar char="Ø"/>
            </a:pPr>
            <a:r>
              <a:rPr lang="en-US" dirty="0"/>
              <a:t>Any member of the Association may propose an </a:t>
            </a:r>
            <a:r>
              <a:rPr lang="en-US" dirty="0" smtClean="0"/>
              <a:t>amendment</a:t>
            </a:r>
          </a:p>
          <a:p>
            <a:pPr marL="285750" indent="-285750" fontAlgn="base">
              <a:buFont typeface="Wingdings" panose="05000000000000000000" pitchFamily="2" charset="2"/>
              <a:buChar char="Ø"/>
            </a:pPr>
            <a:r>
              <a:rPr lang="en-US" dirty="0" smtClean="0"/>
              <a:t>A </a:t>
            </a:r>
            <a:r>
              <a:rPr lang="en-US" dirty="0"/>
              <a:t>simple commonsense </a:t>
            </a:r>
            <a:r>
              <a:rPr lang="en-US" dirty="0" smtClean="0"/>
              <a:t>change </a:t>
            </a:r>
            <a:r>
              <a:rPr lang="en-US" dirty="0"/>
              <a:t>to the </a:t>
            </a:r>
            <a:r>
              <a:rPr lang="en-US" dirty="0" err="1"/>
              <a:t>ByLaws</a:t>
            </a:r>
            <a:r>
              <a:rPr lang="en-US" dirty="0"/>
              <a:t> </a:t>
            </a:r>
            <a:r>
              <a:rPr lang="en-US" dirty="0" smtClean="0"/>
              <a:t>can be submitted as </a:t>
            </a:r>
            <a:r>
              <a:rPr lang="en-US" dirty="0"/>
              <a:t>a written proposal to the </a:t>
            </a:r>
            <a:r>
              <a:rPr lang="en-US" dirty="0" smtClean="0"/>
              <a:t>Board</a:t>
            </a:r>
          </a:p>
          <a:p>
            <a:pPr marL="285750" indent="-285750" fontAlgn="base">
              <a:buFont typeface="Wingdings" panose="05000000000000000000" pitchFamily="2" charset="2"/>
              <a:buChar char="Ø"/>
            </a:pPr>
            <a:r>
              <a:rPr lang="en-US" dirty="0" smtClean="0"/>
              <a:t>By </a:t>
            </a:r>
            <a:r>
              <a:rPr lang="en-US" dirty="0"/>
              <a:t>a two-thirds vote, </a:t>
            </a:r>
            <a:r>
              <a:rPr lang="en-US" dirty="0" smtClean="0"/>
              <a:t>Board may </a:t>
            </a:r>
            <a:r>
              <a:rPr lang="en-US" dirty="0"/>
              <a:t>approve or reject the proposal. </a:t>
            </a:r>
          </a:p>
          <a:p>
            <a:pPr marL="285750" indent="-285750" fontAlgn="base">
              <a:buFont typeface="Wingdings" panose="05000000000000000000" pitchFamily="2" charset="2"/>
              <a:buChar char="Ø"/>
            </a:pPr>
            <a:r>
              <a:rPr lang="en-US" dirty="0"/>
              <a:t>For Proposals of a substantial change, </a:t>
            </a:r>
            <a:r>
              <a:rPr lang="en-US" dirty="0" smtClean="0"/>
              <a:t>Board </a:t>
            </a:r>
            <a:r>
              <a:rPr lang="en-US" dirty="0"/>
              <a:t>may seek a decision at the meeting of members where two third votes of the members present will be required for its adoption.</a:t>
            </a:r>
          </a:p>
        </p:txBody>
      </p:sp>
    </p:spTree>
    <p:extLst>
      <p:ext uri="{BB962C8B-B14F-4D97-AF65-F5344CB8AC3E}">
        <p14:creationId xmlns:p14="http://schemas.microsoft.com/office/powerpoint/2010/main" val="3796111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Membership Fee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1" y="1937085"/>
            <a:ext cx="10515600" cy="3898232"/>
          </a:xfrm>
        </p:spPr>
        <p:txBody>
          <a:bodyPr>
            <a:normAutofit fontScale="77500" lnSpcReduction="20000"/>
          </a:bodyPr>
          <a:lstStyle/>
          <a:p>
            <a:r>
              <a:rPr lang="en-US" sz="3400" dirty="0"/>
              <a:t>Members are urged to contribute toward operational and approved program </a:t>
            </a:r>
            <a:r>
              <a:rPr lang="en-US" sz="3400" dirty="0" smtClean="0"/>
              <a:t>expenses as </a:t>
            </a:r>
            <a:r>
              <a:rPr lang="en-US" sz="3400" dirty="0"/>
              <a:t>outlined in </a:t>
            </a:r>
            <a:r>
              <a:rPr lang="en-US" sz="3400" dirty="0" smtClean="0"/>
              <a:t>slide 7:</a:t>
            </a:r>
          </a:p>
          <a:p>
            <a:pPr marL="0" indent="0">
              <a:buNone/>
            </a:pPr>
            <a:endParaRPr lang="en-US" sz="3400" dirty="0" smtClean="0"/>
          </a:p>
          <a:p>
            <a:pPr marL="971550" lvl="1" indent="-285750">
              <a:buFont typeface="Wingdings" panose="05000000000000000000" pitchFamily="2" charset="2"/>
              <a:buChar char="q"/>
            </a:pPr>
            <a:r>
              <a:rPr lang="en-US" sz="3300" dirty="0" smtClean="0"/>
              <a:t>Life </a:t>
            </a:r>
            <a:r>
              <a:rPr lang="en-US" sz="3300" dirty="0"/>
              <a:t>Membership:</a:t>
            </a:r>
            <a:endParaRPr lang="en-US" sz="3300" dirty="0"/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2500" dirty="0" smtClean="0"/>
              <a:t>Faculty </a:t>
            </a:r>
            <a:r>
              <a:rPr lang="en-US" sz="2500" dirty="0"/>
              <a:t>and graduates thru </a:t>
            </a:r>
            <a:r>
              <a:rPr lang="en-US" sz="2500" dirty="0" smtClean="0"/>
              <a:t>1959 - US$300.00</a:t>
            </a:r>
            <a:endParaRPr lang="en-US" sz="2500" dirty="0"/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2500" dirty="0" smtClean="0"/>
              <a:t>Graduates </a:t>
            </a:r>
            <a:r>
              <a:rPr lang="en-US" sz="2500" dirty="0"/>
              <a:t>from 1960 to </a:t>
            </a:r>
            <a:r>
              <a:rPr lang="en-US" sz="2500" dirty="0" smtClean="0"/>
              <a:t>1979 - US$600.00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2500" dirty="0" smtClean="0"/>
              <a:t>Graduates </a:t>
            </a:r>
            <a:r>
              <a:rPr lang="en-US" sz="2500" dirty="0"/>
              <a:t>from 1980 </a:t>
            </a:r>
            <a:r>
              <a:rPr lang="en-US" sz="2500" dirty="0" smtClean="0"/>
              <a:t>onward - US$900.00</a:t>
            </a:r>
          </a:p>
          <a:p>
            <a:pPr marL="914400" lvl="2" indent="0">
              <a:buNone/>
            </a:pPr>
            <a:endParaRPr lang="en-US" sz="2500" dirty="0" smtClean="0"/>
          </a:p>
          <a:p>
            <a:pPr marL="971550" lvl="1" indent="-285750">
              <a:buFont typeface="Wingdings" panose="05000000000000000000" pitchFamily="2" charset="2"/>
              <a:buChar char="q"/>
            </a:pPr>
            <a:r>
              <a:rPr lang="en-US" sz="3300" dirty="0"/>
              <a:t>Annual Membership: US$50.00</a:t>
            </a:r>
          </a:p>
          <a:p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5029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9A4849AD-65CA-4CDD-87B0-7F56EA6DF72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606</Words>
  <Application>Microsoft Office PowerPoint</Application>
  <PresentationFormat>Widescreen</PresentationFormat>
  <Paragraphs>69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Wingdings</vt:lpstr>
      <vt:lpstr>Office Theme</vt:lpstr>
      <vt:lpstr> North America Chapter of  BIT Sindri Alumni Association presents</vt:lpstr>
      <vt:lpstr>Legal Status of the Association</vt:lpstr>
      <vt:lpstr>Alma Mater, Alumni, Members</vt:lpstr>
      <vt:lpstr>Board of Directors (The Board)</vt:lpstr>
      <vt:lpstr>Officers</vt:lpstr>
      <vt:lpstr>Committees</vt:lpstr>
      <vt:lpstr>Miscellaneous Provisions</vt:lpstr>
      <vt:lpstr>Amendments of ByLaws</vt:lpstr>
      <vt:lpstr>Membership Fee</vt:lpstr>
      <vt:lpstr>Q &amp; 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2013-07-21T22:23:54Z</dcterms:created>
  <dcterms:modified xsi:type="dcterms:W3CDTF">2013-07-22T03:50:43Z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TC029239449991</vt:lpwstr>
  </property>
</Properties>
</file>